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4"/>
  </p:notesMasterIdLst>
  <p:handoutMasterIdLst>
    <p:handoutMasterId r:id="rId85"/>
  </p:handoutMasterIdLst>
  <p:sldIdLst>
    <p:sldId id="321" r:id="rId2"/>
    <p:sldId id="322" r:id="rId3"/>
    <p:sldId id="323" r:id="rId4"/>
    <p:sldId id="295" r:id="rId5"/>
    <p:sldId id="296" r:id="rId6"/>
    <p:sldId id="367" r:id="rId7"/>
    <p:sldId id="324" r:id="rId8"/>
    <p:sldId id="325" r:id="rId9"/>
    <p:sldId id="326" r:id="rId10"/>
    <p:sldId id="327" r:id="rId11"/>
    <p:sldId id="305" r:id="rId12"/>
    <p:sldId id="306" r:id="rId13"/>
    <p:sldId id="307" r:id="rId14"/>
    <p:sldId id="308" r:id="rId15"/>
    <p:sldId id="328" r:id="rId16"/>
    <p:sldId id="329" r:id="rId17"/>
    <p:sldId id="331" r:id="rId18"/>
    <p:sldId id="330" r:id="rId19"/>
    <p:sldId id="332" r:id="rId20"/>
    <p:sldId id="310" r:id="rId21"/>
    <p:sldId id="311" r:id="rId22"/>
    <p:sldId id="312" r:id="rId23"/>
    <p:sldId id="313" r:id="rId24"/>
    <p:sldId id="369" r:id="rId25"/>
    <p:sldId id="375" r:id="rId26"/>
    <p:sldId id="376" r:id="rId27"/>
    <p:sldId id="333" r:id="rId28"/>
    <p:sldId id="309" r:id="rId29"/>
    <p:sldId id="265" r:id="rId30"/>
    <p:sldId id="314" r:id="rId31"/>
    <p:sldId id="320" r:id="rId32"/>
    <p:sldId id="298" r:id="rId33"/>
    <p:sldId id="315" r:id="rId34"/>
    <p:sldId id="299" r:id="rId35"/>
    <p:sldId id="300" r:id="rId36"/>
    <p:sldId id="371" r:id="rId37"/>
    <p:sldId id="373" r:id="rId38"/>
    <p:sldId id="374" r:id="rId39"/>
    <p:sldId id="377" r:id="rId40"/>
    <p:sldId id="338" r:id="rId41"/>
    <p:sldId id="339" r:id="rId42"/>
    <p:sldId id="340" r:id="rId43"/>
    <p:sldId id="378" r:id="rId44"/>
    <p:sldId id="397" r:id="rId45"/>
    <p:sldId id="398" r:id="rId46"/>
    <p:sldId id="342" r:id="rId47"/>
    <p:sldId id="343" r:id="rId48"/>
    <p:sldId id="381" r:id="rId49"/>
    <p:sldId id="382" r:id="rId50"/>
    <p:sldId id="383" r:id="rId51"/>
    <p:sldId id="259" r:id="rId52"/>
    <p:sldId id="260" r:id="rId53"/>
    <p:sldId id="261" r:id="rId54"/>
    <p:sldId id="262" r:id="rId55"/>
    <p:sldId id="263" r:id="rId56"/>
    <p:sldId id="344" r:id="rId57"/>
    <p:sldId id="347" r:id="rId58"/>
    <p:sldId id="348" r:id="rId59"/>
    <p:sldId id="349" r:id="rId60"/>
    <p:sldId id="350" r:id="rId61"/>
    <p:sldId id="384" r:id="rId62"/>
    <p:sldId id="385" r:id="rId63"/>
    <p:sldId id="386" r:id="rId64"/>
    <p:sldId id="387" r:id="rId65"/>
    <p:sldId id="355" r:id="rId66"/>
    <p:sldId id="356" r:id="rId67"/>
    <p:sldId id="357" r:id="rId68"/>
    <p:sldId id="358" r:id="rId69"/>
    <p:sldId id="359" r:id="rId70"/>
    <p:sldId id="388" r:id="rId71"/>
    <p:sldId id="389" r:id="rId72"/>
    <p:sldId id="390" r:id="rId73"/>
    <p:sldId id="391" r:id="rId74"/>
    <p:sldId id="392" r:id="rId75"/>
    <p:sldId id="360" r:id="rId76"/>
    <p:sldId id="361" r:id="rId77"/>
    <p:sldId id="393" r:id="rId78"/>
    <p:sldId id="362" r:id="rId79"/>
    <p:sldId id="394" r:id="rId80"/>
    <p:sldId id="395" r:id="rId81"/>
    <p:sldId id="363" r:id="rId82"/>
    <p:sldId id="366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066" autoAdjust="0"/>
    <p:restoredTop sz="86420" autoAdjust="0"/>
  </p:normalViewPr>
  <p:slideViewPr>
    <p:cSldViewPr>
      <p:cViewPr>
        <p:scale>
          <a:sx n="136" d="100"/>
          <a:sy n="136" d="100"/>
        </p:scale>
        <p:origin x="-78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36307-8390-4CF4-B8C2-FF2BE6AA73A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3A576-0B0D-42D6-AFC0-D9678D039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63D50-1AC1-4AC5-B538-530F18D6AFF8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D8D3B-BEA0-4CCF-B37A-B93BCD376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D8D3B-BEA0-4CCF-B37A-B93BCD376D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D8D3B-BEA0-4CCF-B37A-B93BCD376D9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D8D3B-BEA0-4CCF-B37A-B93BCD376D91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D8D3B-BEA0-4CCF-B37A-B93BCD376D91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1836FE-D510-4BA1-B41C-AB73EEE9F65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E0553F7-C794-4767-A1A4-A5710D9C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92936"/>
          </a:xfrm>
        </p:spPr>
        <p:txBody>
          <a:bodyPr/>
          <a:lstStyle/>
          <a:p>
            <a:r>
              <a:rPr lang="en-US" dirty="0" smtClean="0"/>
              <a:t>Creative Writing Final Exam Study Guide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individual in a literary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r>
              <a:rPr lang="en-US" baseline="0" dirty="0" smtClean="0"/>
              <a:t> of </a:t>
            </a:r>
            <a:r>
              <a:rPr lang="en-US" dirty="0" smtClean="0"/>
              <a:t>revealing a character’s personality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writer makes explicit statements about the character; the character is revealed through his or her own actions, words, thoughts, reactions, and beliefs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indirect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writer reveals a character through the reactions, thoughts, words, and beliefs of</a:t>
            </a:r>
            <a:r>
              <a:rPr lang="en-US" baseline="0" dirty="0" smtClean="0"/>
              <a:t> </a:t>
            </a:r>
            <a:r>
              <a:rPr lang="en-US" dirty="0" smtClean="0"/>
              <a:t>other characters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chronological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ordering of events according to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of the greatest emotional intensity, interest, or suspense in the plot of the literary work;</a:t>
            </a:r>
            <a:r>
              <a:rPr lang="en-US" baseline="0" dirty="0" smtClean="0"/>
              <a:t> the highest point in a 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 conflict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struggle between opposing forces in a story or drama.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 internal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struggle that takes place within the mind of a character who is torn between opposing feelings or goals; man vs. 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 external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exists when a character struggles against some outside force, such as another person, nature, society, or fate; three types:</a:t>
            </a:r>
          </a:p>
          <a:p>
            <a:r>
              <a:rPr lang="en-US" dirty="0" smtClean="0"/>
              <a:t>man vs. man</a:t>
            </a:r>
          </a:p>
          <a:p>
            <a:r>
              <a:rPr lang="en-US" dirty="0" smtClean="0"/>
              <a:t>man vs. nature</a:t>
            </a:r>
          </a:p>
          <a:p>
            <a:r>
              <a:rPr lang="en-US" dirty="0" smtClean="0"/>
              <a:t>man vs. society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denouement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resolution (outcome) of a story.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Acrostic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p</a:t>
            </a:r>
            <a:r>
              <a:rPr lang="en-US" dirty="0" smtClean="0"/>
              <a:t>oem or a series of lines in which certain letters, for example, the first, form  a name or motto.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19. diamante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diamond shaped poem focused on opposites.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20. diary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personal record of experiences, events, and observations.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21. dynamic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descriptive word for a character who changes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22. expository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explanation</a:t>
            </a:r>
            <a:r>
              <a:rPr lang="en-US" baseline="0" dirty="0" smtClean="0"/>
              <a:t> of</a:t>
            </a:r>
            <a:r>
              <a:rPr lang="en-US" dirty="0" smtClean="0"/>
              <a:t> a subject; a mode of writing  whose purpose is to inform or to explain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23.  falling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action or events that follow the climax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24. flat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character who reveals only one personality trait;  predictions cannot be made about this type of character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25. formula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/>
              <a:t>a formula or fixed pattern dictates the form, structure, and/or content of a poem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26. free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nonstop for a set time, usually only five or ten minutes; the idea is to get your thoughts on paper; it can begin anywhere and go anywhere; the purpose is to help you get started or free your mind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27. free verse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poetry that has no fixed pattern of meter, rhyme, line length, or stanza arrangement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28. haiku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type of poetry characterized by the following :  three lines of 5, 7, and 5 syllables; originated in Japan; traditional topic is 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Alliteration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repetition of consonant sounds at the beginning of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29.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writing attempt on a topic; a short work of nonfiction on a single topic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30. 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introduces the story’s characters, setting, and situation. </a:t>
            </a:r>
          </a:p>
          <a:p>
            <a:r>
              <a:rPr lang="en-US" sz="2400" dirty="0" smtClean="0"/>
              <a:t>background information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31. hook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which gets the reader’s attention at the beginning of any piece of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32. 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descriptive writing that appeals to one or more of the 5 senses; writing that paints a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33. limerick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 poem fitting the following formula:</a:t>
            </a:r>
          </a:p>
          <a:p>
            <a:r>
              <a:rPr lang="en-US" dirty="0" smtClean="0"/>
              <a:t>lines 1, 2, and 5 rhyme (longer).</a:t>
            </a:r>
          </a:p>
          <a:p>
            <a:r>
              <a:rPr lang="en-US" dirty="0" smtClean="0"/>
              <a:t>lines 3, and 4 rhyme (shorter).</a:t>
            </a:r>
          </a:p>
          <a:p>
            <a:r>
              <a:rPr lang="en-US" dirty="0" smtClean="0"/>
              <a:t>The limerick</a:t>
            </a:r>
            <a:r>
              <a:rPr lang="en-US" baseline="0" dirty="0" smtClean="0"/>
              <a:t> is</a:t>
            </a:r>
            <a:r>
              <a:rPr lang="en-US" dirty="0" smtClean="0"/>
              <a:t> usually humorous.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34.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daily record of events kept by a participant in those events or a witness to them; not meant to be a private 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35.  fable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 story with animal characters that teaches a lesson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36.  simile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comparison between two seemingly unlike things using like or 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37.metaphor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comparison between two seemingly unlike things not using like or as; a DIRECT comparison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38. mood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 feeling or atmosphere that a writer creates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reference in a literary work to a well-known character, phrase, or situation from 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39. narrative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piece of writing or speech that tells a story; driven by a conflict or problem, a narrative unfolds event by event and leads to a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40.  </a:t>
            </a:r>
            <a:r>
              <a:rPr lang="en-US" dirty="0" smtClean="0"/>
              <a:t>onomatopoeia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a word or phrase that imitates or suggests the sound of what it describes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41.  </a:t>
            </a:r>
            <a:r>
              <a:rPr lang="en-US" sz="2800" dirty="0" smtClean="0"/>
              <a:t>organizational </a:t>
            </a:r>
            <a:r>
              <a:rPr lang="en-US" sz="2800" dirty="0" smtClean="0"/>
              <a:t>patterns of writing (5)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None/>
            </a:pPr>
            <a:r>
              <a:rPr lang="en-US" dirty="0" smtClean="0"/>
              <a:t>Method for organizing a piece</a:t>
            </a:r>
            <a:r>
              <a:rPr lang="en-US" baseline="0" dirty="0" smtClean="0"/>
              <a:t> of writing</a:t>
            </a:r>
            <a:endParaRPr lang="en-US" dirty="0" smtClean="0"/>
          </a:p>
          <a:p>
            <a:pPr marL="582930" indent="-514350">
              <a:buAutoNum type="arabicPeriod"/>
            </a:pPr>
            <a:r>
              <a:rPr lang="en-US" dirty="0" smtClean="0"/>
              <a:t>Chronological (time)</a:t>
            </a:r>
          </a:p>
          <a:p>
            <a:pPr marL="582930" indent="-514350">
              <a:buAutoNum type="arabicPeriod"/>
            </a:pPr>
            <a:r>
              <a:rPr lang="en-US" dirty="0" smtClean="0"/>
              <a:t>Spatial  (space)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Problem-solution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Sequential (sequence of </a:t>
            </a:r>
            <a:r>
              <a:rPr lang="en-US" dirty="0" smtClean="0"/>
              <a:t>events; order)</a:t>
            </a:r>
            <a:endParaRPr lang="en-US" dirty="0" smtClean="0"/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Cause-effect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42. 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 unit of writing that consists of related sentences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43. </a:t>
            </a:r>
            <a:r>
              <a:rPr lang="en-US" dirty="0" smtClean="0"/>
              <a:t>sequential </a:t>
            </a:r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method of organization which relies on the </a:t>
            </a:r>
            <a:r>
              <a:rPr lang="en-US" dirty="0" smtClean="0"/>
              <a:t>sequence (order) </a:t>
            </a:r>
            <a:r>
              <a:rPr lang="en-US" dirty="0" smtClean="0"/>
              <a:t>of events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44.  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perspective from which the story is told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45. first person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narrator is a character in the story and is referred to as “I.”  The reader sees everything through the eyes of the narrator.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46. Third-person limited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narrator reveals the thoughts, feelings, and observations o f only one character, referring to that character as “he”, or “she.”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47.  Third-person omniscient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All-knowing point of view; the narrator is not a character in the story but rather is someone who stands outside the story and comments on the action.   A third-person omniscient narrator knows everything about the characters and the events and may reveal details that the characters could not themselves reveal.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48.  Plot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_/\_    </a:t>
            </a:r>
            <a:r>
              <a:rPr lang="en-US" dirty="0" smtClean="0"/>
              <a:t>            </a:t>
            </a:r>
            <a:r>
              <a:rPr lang="en-US" dirty="0" smtClean="0"/>
              <a:t>(c)</a:t>
            </a:r>
            <a:endParaRPr lang="en-US" dirty="0" smtClean="0"/>
          </a:p>
          <a:p>
            <a:pPr lvl="7"/>
            <a:r>
              <a:rPr lang="en-US" dirty="0" smtClean="0"/>
              <a:t>   /</a:t>
            </a:r>
          </a:p>
          <a:p>
            <a:pPr lvl="6">
              <a:buNone/>
            </a:pPr>
            <a:r>
              <a:rPr lang="en-US" dirty="0" smtClean="0"/>
              <a:t>(b) /        \      (d)</a:t>
            </a:r>
          </a:p>
          <a:p>
            <a:pPr lvl="5"/>
            <a:r>
              <a:rPr lang="en-US" dirty="0" smtClean="0"/>
              <a:t>   /              \</a:t>
            </a:r>
          </a:p>
          <a:p>
            <a:r>
              <a:rPr lang="en-US" dirty="0" smtClean="0"/>
              <a:t>_______            _________</a:t>
            </a:r>
          </a:p>
          <a:p>
            <a:r>
              <a:rPr lang="en-US" dirty="0" smtClean="0"/>
              <a:t>     (a) 		      (e)</a:t>
            </a:r>
          </a:p>
          <a:p>
            <a:endParaRPr lang="en-US" dirty="0" smtClean="0"/>
          </a:p>
          <a:p>
            <a:r>
              <a:rPr lang="en-US" dirty="0" smtClean="0"/>
              <a:t>(a)  exposition 		(d) falling action</a:t>
            </a:r>
          </a:p>
          <a:p>
            <a:r>
              <a:rPr lang="en-US" dirty="0" smtClean="0"/>
              <a:t>(b)  rising action          (e)  resolution/</a:t>
            </a:r>
          </a:p>
          <a:p>
            <a:pPr>
              <a:buNone/>
            </a:pPr>
            <a:r>
              <a:rPr lang="en-US" dirty="0" smtClean="0"/>
              <a:t>  	(c)   climax 			denouement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Anecdote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 written or oral account of an event from a person’s life.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49. protagonist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main character in the </a:t>
            </a:r>
            <a:r>
              <a:rPr lang="en-US" dirty="0" smtClean="0"/>
              <a:t>story; hero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50. 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term that describes the writing process: goes back on itself;  circular; can double back to previous steps or jump ahead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51.resolution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part of the plot that concludes the falling action by revealing or suggesting the outcome of the conflict</a:t>
            </a:r>
          </a:p>
          <a:p>
            <a:r>
              <a:rPr lang="en-US" dirty="0" smtClean="0"/>
              <a:t>synonym:  denouement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52.rising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events that lead up to the climax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53.round (character)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character in a story who is highly developed or more fully developed than other characters; easy to make predictions about a round character; encounters conflict and is changed by it; shows varied and sometimes contradictory traits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54.rubric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explicit (precise) summary of the criteria for assessing a particular piece of student work, plus levels of potential achievement for each criterion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55. sequential</a:t>
            </a:r>
            <a:r>
              <a:rPr lang="en-US" sz="4800" baseline="0" dirty="0" smtClean="0">
                <a:solidFill>
                  <a:schemeClr val="tx2">
                    <a:lumMod val="50000"/>
                  </a:schemeClr>
                </a:solidFill>
              </a:rPr>
              <a:t> order</a:t>
            </a:r>
            <a:endParaRPr lang="en-US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90000"/>
                  </a:schemeClr>
                </a:solidFill>
              </a:rPr>
              <a:t>a method of organization for a written of work or a speech based on sequence or the order of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56.  setting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time and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57.  static (character)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character who remains the same throughout the story; does not undergo any significant 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58.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 often idea or message of a story, poem, novel, or play often expressed as a general statement about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 antagonist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character in contrast or opposition to the main character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914400"/>
          </a:xfrm>
        </p:spPr>
        <p:txBody>
          <a:bodyPr/>
          <a:lstStyle/>
          <a:p>
            <a:r>
              <a:rPr lang="en-US" dirty="0" smtClean="0"/>
              <a:t>59.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 identifying name given to a book, play, film, musical composition, or other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60. Transition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ideas flow within sentences, from sentence to sentence, and from paragraph to paragraph;</a:t>
            </a:r>
          </a:p>
          <a:p>
            <a:r>
              <a:rPr lang="en-US" dirty="0" smtClean="0"/>
              <a:t>provide logical organization and understandability</a:t>
            </a:r>
          </a:p>
          <a:p>
            <a:r>
              <a:rPr lang="en-US" dirty="0" smtClean="0"/>
              <a:t>improve the connections and transitions between thoughts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61. Writing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series of overlapping steps used to produce a text:</a:t>
            </a:r>
          </a:p>
          <a:p>
            <a:pPr>
              <a:buNone/>
            </a:pPr>
            <a:r>
              <a:rPr lang="en-US" dirty="0" smtClean="0"/>
              <a:t>		prewriting</a:t>
            </a:r>
          </a:p>
          <a:p>
            <a:pPr>
              <a:buNone/>
            </a:pPr>
            <a:r>
              <a:rPr lang="en-US" dirty="0" smtClean="0"/>
              <a:t>  		drafting</a:t>
            </a:r>
          </a:p>
          <a:p>
            <a:pPr>
              <a:buNone/>
            </a:pPr>
            <a:r>
              <a:rPr lang="en-US" dirty="0" smtClean="0"/>
              <a:t>		editing and revising</a:t>
            </a:r>
          </a:p>
          <a:p>
            <a:pPr>
              <a:buNone/>
            </a:pPr>
            <a:r>
              <a:rPr lang="en-US" dirty="0" smtClean="0"/>
              <a:t>		proofreading</a:t>
            </a:r>
          </a:p>
          <a:p>
            <a:pPr>
              <a:buNone/>
            </a:pPr>
            <a:r>
              <a:rPr lang="en-US" dirty="0" smtClean="0"/>
              <a:t>		publishing</a:t>
            </a:r>
          </a:p>
          <a:p>
            <a:r>
              <a:rPr lang="en-US" dirty="0" smtClean="0"/>
              <a:t>best described as recursive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62. What is the strongest sense?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63. How can character be revealed?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making a character round</a:t>
            </a:r>
          </a:p>
          <a:p>
            <a:r>
              <a:rPr lang="en-US" dirty="0" smtClean="0"/>
              <a:t>through dialogue</a:t>
            </a:r>
          </a:p>
          <a:p>
            <a:r>
              <a:rPr lang="en-US" dirty="0" smtClean="0"/>
              <a:t>through direct and indirect characterization</a:t>
            </a:r>
          </a:p>
          <a:p>
            <a:r>
              <a:rPr lang="en-US" dirty="0" smtClean="0"/>
              <a:t>the character’s  handling of conflict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quotation marks to enclose a direct quotation, a person’s exact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 quotation begins with a capital letter.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quoted sentence is divided into two parts by an interrupting expression such as “he said” or mother asked, the second part beings with a smaller letter.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 quotation is set off from the rest of the sentence by commas, a question mark, or exclamation point.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and periods are always placed inside the closing quotation marks.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 autobiography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person’s account of his or her life.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 Rule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 67. What is the main purpose of personal writing?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record ideas and experience</a:t>
            </a:r>
          </a:p>
          <a:p>
            <a:r>
              <a:rPr lang="en-US" dirty="0" smtClean="0"/>
              <a:t>to discover things about oneself and the world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68.  List at least five methods/ways you can use to come up with a story idea?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Keep a journal.</a:t>
            </a:r>
          </a:p>
          <a:p>
            <a:r>
              <a:rPr lang="en-US" dirty="0" smtClean="0"/>
              <a:t>2.  </a:t>
            </a:r>
            <a:r>
              <a:rPr lang="en-US" dirty="0" err="1" smtClean="0"/>
              <a:t>Freewrite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3.  Brainstorm.</a:t>
            </a:r>
          </a:p>
          <a:p>
            <a:r>
              <a:rPr lang="en-US" dirty="0" smtClean="0"/>
              <a:t>4.  Read newspapers.</a:t>
            </a:r>
          </a:p>
          <a:p>
            <a:r>
              <a:rPr lang="en-US" dirty="0" smtClean="0"/>
              <a:t>5.  Use a photograph.</a:t>
            </a: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69. What is the main reason for writing an autobiography?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examine the meaning or significance of events in the writer’s life.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70.  How can you determine whether or not the dialogue you have written is realistic?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it aloud.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71-73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language device is illustrated in the passage?</a:t>
            </a:r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71.  What language device is used in the passage below?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“Life is a broken-winged bird….”-Dreams”</a:t>
            </a:r>
          </a:p>
          <a:p>
            <a:r>
              <a:rPr lang="en-US" dirty="0" smtClean="0"/>
              <a:t>metaphor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72.  What language device is used in the passage below?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“But I was going to say when Truth broke in</a:t>
            </a:r>
          </a:p>
          <a:p>
            <a:pPr>
              <a:buNone/>
            </a:pPr>
            <a:r>
              <a:rPr lang="en-US" sz="2400" dirty="0" smtClean="0"/>
              <a:t>        With all her matter of fact about the ice storm,”</a:t>
            </a:r>
          </a:p>
          <a:p>
            <a:pPr>
              <a:buNone/>
            </a:pPr>
            <a:r>
              <a:rPr lang="en-US" dirty="0" smtClean="0"/>
              <a:t>						</a:t>
            </a:r>
            <a:r>
              <a:rPr lang="en-US" sz="2400" dirty="0" smtClean="0"/>
              <a:t>- “Birches”</a:t>
            </a:r>
          </a:p>
          <a:p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nonfiction account of a person’s life written by another person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73.  What language device is used in the passage below?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“Life is like a box of chocolates.” </a:t>
            </a:r>
          </a:p>
          <a:p>
            <a:pPr>
              <a:buNone/>
            </a:pPr>
            <a:r>
              <a:rPr lang="en-US" dirty="0" smtClean="0"/>
              <a:t>					– </a:t>
            </a:r>
            <a:r>
              <a:rPr lang="en-US" i="1" dirty="0" smtClean="0"/>
              <a:t>Forrest Gump</a:t>
            </a:r>
            <a:endParaRPr lang="en-US" dirty="0" smtClean="0"/>
          </a:p>
          <a:p>
            <a:r>
              <a:rPr lang="en-US" dirty="0" smtClean="0"/>
              <a:t>simile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74. Define creativity.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ability to produce something new through imaginative skill, whether a new solution to a problem, a new method or device, a new form, or a new artistic product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75. When proposing a story idea, what should you consider?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who, what, when, where, why, and how</a:t>
            </a:r>
          </a:p>
          <a:p>
            <a:r>
              <a:rPr lang="en-US" dirty="0" smtClean="0"/>
              <a:t>the purpose of the writing</a:t>
            </a:r>
          </a:p>
          <a:p>
            <a:r>
              <a:rPr lang="en-US" dirty="0" smtClean="0"/>
              <a:t>the audience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technique to generate ideas in which the person writes down ideas as quickly as possible without judging the ideas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4862</TotalTime>
  <Words>1756</Words>
  <Application>Microsoft Office PowerPoint</Application>
  <PresentationFormat>On-screen Show (4:3)</PresentationFormat>
  <Paragraphs>211</Paragraphs>
  <Slides>82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Metro</vt:lpstr>
      <vt:lpstr>Creative Writing Final Exam Study Guide</vt:lpstr>
      <vt:lpstr>1. Acrostic</vt:lpstr>
      <vt:lpstr>2. Alliteration</vt:lpstr>
      <vt:lpstr>3. Allusion</vt:lpstr>
      <vt:lpstr>4. Anecdote</vt:lpstr>
      <vt:lpstr>5.  antagonist</vt:lpstr>
      <vt:lpstr>6.  autobiography</vt:lpstr>
      <vt:lpstr>7. biography</vt:lpstr>
      <vt:lpstr>8.  brainstorming</vt:lpstr>
      <vt:lpstr>9. character</vt:lpstr>
      <vt:lpstr>10. characterization</vt:lpstr>
      <vt:lpstr>11. direct characterization</vt:lpstr>
      <vt:lpstr>12. indirect characterization</vt:lpstr>
      <vt:lpstr>13. chronological order</vt:lpstr>
      <vt:lpstr>14. climax</vt:lpstr>
      <vt:lpstr>15.  conflict </vt:lpstr>
      <vt:lpstr>16. internal conflict</vt:lpstr>
      <vt:lpstr>17. external conflict</vt:lpstr>
      <vt:lpstr>18. denouement</vt:lpstr>
      <vt:lpstr>19. diamante</vt:lpstr>
      <vt:lpstr>20. diary</vt:lpstr>
      <vt:lpstr>21. dynamic</vt:lpstr>
      <vt:lpstr>22. expository</vt:lpstr>
      <vt:lpstr>23.  falling action</vt:lpstr>
      <vt:lpstr>24. flat</vt:lpstr>
      <vt:lpstr>25. formula poetry</vt:lpstr>
      <vt:lpstr>26. free writing</vt:lpstr>
      <vt:lpstr>27. free verse </vt:lpstr>
      <vt:lpstr>28. haiku</vt:lpstr>
      <vt:lpstr>29. essay</vt:lpstr>
      <vt:lpstr>30. exposition</vt:lpstr>
      <vt:lpstr>31. hook</vt:lpstr>
      <vt:lpstr>32. imagery</vt:lpstr>
      <vt:lpstr>33. limerick</vt:lpstr>
      <vt:lpstr>34. journal</vt:lpstr>
      <vt:lpstr>35.  fable</vt:lpstr>
      <vt:lpstr>36.  simile</vt:lpstr>
      <vt:lpstr>37.metaphor  </vt:lpstr>
      <vt:lpstr>38. mood</vt:lpstr>
      <vt:lpstr>39. narrative</vt:lpstr>
      <vt:lpstr>40.  onomatopoeia </vt:lpstr>
      <vt:lpstr>41.  organizational patterns of writing (5)</vt:lpstr>
      <vt:lpstr>42.  paragraph</vt:lpstr>
      <vt:lpstr>43. sequential order</vt:lpstr>
      <vt:lpstr>44.  point of view</vt:lpstr>
      <vt:lpstr>45. first person </vt:lpstr>
      <vt:lpstr>46. Third-person limited</vt:lpstr>
      <vt:lpstr>47.  Third-person omniscient</vt:lpstr>
      <vt:lpstr>48.  Plot diagram</vt:lpstr>
      <vt:lpstr>49. protagonist</vt:lpstr>
      <vt:lpstr>50. recursive</vt:lpstr>
      <vt:lpstr>51.resolution</vt:lpstr>
      <vt:lpstr>52.rising action</vt:lpstr>
      <vt:lpstr>53.round (character)</vt:lpstr>
      <vt:lpstr>54.rubric</vt:lpstr>
      <vt:lpstr>55. sequential order</vt:lpstr>
      <vt:lpstr>56.  setting  </vt:lpstr>
      <vt:lpstr>57.  static (character)</vt:lpstr>
      <vt:lpstr>58. theme</vt:lpstr>
      <vt:lpstr>59. title</vt:lpstr>
      <vt:lpstr>60. Transition words</vt:lpstr>
      <vt:lpstr>61. Writing process</vt:lpstr>
      <vt:lpstr>62. What is the strongest sense?</vt:lpstr>
      <vt:lpstr>63. How can character be revealed?</vt:lpstr>
      <vt:lpstr>Quotation Marks Rule 1</vt:lpstr>
      <vt:lpstr>Quotation Marks Rule 2</vt:lpstr>
      <vt:lpstr>Quotation Marks Rule 3</vt:lpstr>
      <vt:lpstr>Quotation Marks Rule 4</vt:lpstr>
      <vt:lpstr>Quotation Marks Rule 5 </vt:lpstr>
      <vt:lpstr>Quotation Marks Rule 6</vt:lpstr>
      <vt:lpstr>Quotation Marks Rule 7</vt:lpstr>
      <vt:lpstr>Correct the following:</vt:lpstr>
      <vt:lpstr> 67. What is the main purpose of personal writing?</vt:lpstr>
      <vt:lpstr>68.  List at least five methods/ways you can use to come up with a story idea? </vt:lpstr>
      <vt:lpstr>69. What is the main reason for writing an autobiography?</vt:lpstr>
      <vt:lpstr>70.  How can you determine whether or not the dialogue you have written is realistic?</vt:lpstr>
      <vt:lpstr>Questions 71-73</vt:lpstr>
      <vt:lpstr>71.  What language device is used in the passage below?</vt:lpstr>
      <vt:lpstr>72.  What language device is used in the passage below?</vt:lpstr>
      <vt:lpstr>73.  What language device is used in the passage below?</vt:lpstr>
      <vt:lpstr>74. Define creativity.</vt:lpstr>
      <vt:lpstr>75. When proposing a story idea, what should you consider?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 Jacobson</dc:creator>
  <cp:lastModifiedBy>Dana Jacobson</cp:lastModifiedBy>
  <cp:revision>95</cp:revision>
  <dcterms:created xsi:type="dcterms:W3CDTF">2009-12-08T14:48:23Z</dcterms:created>
  <dcterms:modified xsi:type="dcterms:W3CDTF">2009-12-14T17:17:31Z</dcterms:modified>
</cp:coreProperties>
</file>